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70" r:id="rId3"/>
    <p:sldId id="258" r:id="rId4"/>
    <p:sldId id="259" r:id="rId5"/>
    <p:sldId id="269" r:id="rId6"/>
    <p:sldId id="263" r:id="rId7"/>
    <p:sldId id="264" r:id="rId8"/>
    <p:sldId id="262" r:id="rId9"/>
    <p:sldId id="267" r:id="rId10"/>
    <p:sldId id="271" r:id="rId1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75"/>
    <p:restoredTop sz="94674"/>
  </p:normalViewPr>
  <p:slideViewPr>
    <p:cSldViewPr>
      <p:cViewPr>
        <p:scale>
          <a:sx n="120" d="100"/>
          <a:sy n="120" d="100"/>
        </p:scale>
        <p:origin x="1848" y="2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6E0C124-121A-4F93-8DF6-B7F897FE1597}" type="datetimeFigureOut">
              <a:rPr lang="fr-FR" smtClean="0"/>
              <a:pPr/>
              <a:t>14/06/2022</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2543082-FC27-4A50-A235-E6E9ACB8595E}" type="slidenum">
              <a:rPr lang="fr-FR" smtClean="0"/>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61AF999-528E-4FEC-A8B8-CA836533674D}" type="datetimeFigureOut">
              <a:rPr lang="fr-FR" smtClean="0"/>
              <a:pPr/>
              <a:t>14/06/2022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8C7ABA9-B8E0-4B46-B169-D3BEC27FC75B}"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8C7ABA9-B8E0-4B46-B169-D3BEC27FC75B}" type="slidenum">
              <a:rPr lang="fr-FR" smtClean="0"/>
              <a:pPr/>
              <a:t>2</a:t>
            </a:fld>
            <a:endParaRPr lang="fr-FR"/>
          </a:p>
        </p:txBody>
      </p:sp>
    </p:spTree>
    <p:extLst>
      <p:ext uri="{BB962C8B-B14F-4D97-AF65-F5344CB8AC3E}">
        <p14:creationId xmlns:p14="http://schemas.microsoft.com/office/powerpoint/2010/main" val="52888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7ECDBC2-B4AB-40B5-AEF3-FC82F54EFEBD}" type="slidenum">
              <a:rPr lang="fr-FR" smtClean="0"/>
              <a:pPr/>
              <a:t>5</a:t>
            </a:fld>
            <a:endParaRPr lang="fr-FR"/>
          </a:p>
        </p:txBody>
      </p:sp>
    </p:spTree>
    <p:extLst>
      <p:ext uri="{BB962C8B-B14F-4D97-AF65-F5344CB8AC3E}">
        <p14:creationId xmlns:p14="http://schemas.microsoft.com/office/powerpoint/2010/main" val="48298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07816">
              <a:defRPr/>
            </a:pPr>
            <a:endParaRPr lang="fr-FR" dirty="0"/>
          </a:p>
        </p:txBody>
      </p:sp>
      <p:sp>
        <p:nvSpPr>
          <p:cNvPr id="4" name="Espace réservé du numéro de diapositive 3"/>
          <p:cNvSpPr>
            <a:spLocks noGrp="1"/>
          </p:cNvSpPr>
          <p:nvPr>
            <p:ph type="sldNum" sz="quarter" idx="10"/>
          </p:nvPr>
        </p:nvSpPr>
        <p:spPr/>
        <p:txBody>
          <a:bodyPr/>
          <a:lstStyle/>
          <a:p>
            <a:fld id="{97ECDBC2-B4AB-40B5-AEF3-FC82F54EFEBD}" type="slidenum">
              <a:rPr lang="fr-FR" smtClean="0"/>
              <a:pPr/>
              <a:t>9</a:t>
            </a:fld>
            <a:endParaRPr lang="fr-FR"/>
          </a:p>
        </p:txBody>
      </p:sp>
    </p:spTree>
    <p:extLst>
      <p:ext uri="{BB962C8B-B14F-4D97-AF65-F5344CB8AC3E}">
        <p14:creationId xmlns:p14="http://schemas.microsoft.com/office/powerpoint/2010/main" val="146124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97ECDBC2-B4AB-40B5-AEF3-FC82F54EFEBD}" type="slidenum">
              <a:rPr lang="fr-FR" smtClean="0"/>
              <a:pPr/>
              <a:t>10</a:t>
            </a:fld>
            <a:endParaRPr lang="fr-FR"/>
          </a:p>
        </p:txBody>
      </p:sp>
    </p:spTree>
    <p:extLst>
      <p:ext uri="{BB962C8B-B14F-4D97-AF65-F5344CB8AC3E}">
        <p14:creationId xmlns:p14="http://schemas.microsoft.com/office/powerpoint/2010/main" val="973210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B2C46128-EFC5-4AC5-9698-1D8599DE8466}" type="datetimeFigureOut">
              <a:rPr lang="fr-FR" smtClean="0"/>
              <a:pPr/>
              <a:t>14/06/2022</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E0298982-85E2-46FC-90D6-5162FF778B29}"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2C46128-EFC5-4AC5-9698-1D8599DE8466}" type="datetimeFigureOut">
              <a:rPr lang="fr-FR" smtClean="0"/>
              <a:pPr/>
              <a:t>14/06/2022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298982-85E2-46FC-90D6-5162FF778B2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2C46128-EFC5-4AC5-9698-1D8599DE8466}" type="datetimeFigureOut">
              <a:rPr lang="fr-FR" smtClean="0"/>
              <a:pPr/>
              <a:t>14/06/2022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298982-85E2-46FC-90D6-5162FF778B29}"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B2C46128-EFC5-4AC5-9698-1D8599DE8466}" type="datetimeFigureOut">
              <a:rPr lang="fr-FR" smtClean="0"/>
              <a:pPr/>
              <a:t>14/06/2022</a:t>
            </a:fld>
            <a:endParaRPr lang="fr-FR"/>
          </a:p>
        </p:txBody>
      </p:sp>
      <p:sp>
        <p:nvSpPr>
          <p:cNvPr id="9" name="Espace réservé du numéro de diapositive 8"/>
          <p:cNvSpPr>
            <a:spLocks noGrp="1"/>
          </p:cNvSpPr>
          <p:nvPr>
            <p:ph type="sldNum" sz="quarter" idx="15"/>
          </p:nvPr>
        </p:nvSpPr>
        <p:spPr/>
        <p:txBody>
          <a:bodyPr rtlCol="0"/>
          <a:lstStyle/>
          <a:p>
            <a:fld id="{E0298982-85E2-46FC-90D6-5162FF778B29}" type="slidenum">
              <a:rPr lang="fr-FR" smtClean="0"/>
              <a:pPr/>
              <a:t>‹#›</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B2C46128-EFC5-4AC5-9698-1D8599DE8466}" type="datetimeFigureOut">
              <a:rPr lang="fr-FR" smtClean="0"/>
              <a:pPr/>
              <a:t>14/06/2022</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E0298982-85E2-46FC-90D6-5162FF778B29}"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B2C46128-EFC5-4AC5-9698-1D8599DE8466}" type="datetimeFigureOut">
              <a:rPr lang="fr-FR" smtClean="0"/>
              <a:pPr/>
              <a:t>14/06/2022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298982-85E2-46FC-90D6-5162FF778B29}" type="slidenum">
              <a:rPr lang="fr-FR" smtClean="0"/>
              <a:pPr/>
              <a:t>‹#›</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B2C46128-EFC5-4AC5-9698-1D8599DE8466}" type="datetimeFigureOut">
              <a:rPr lang="fr-FR" smtClean="0"/>
              <a:pPr/>
              <a:t>14/06/2022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0298982-85E2-46FC-90D6-5162FF778B29}" type="slidenum">
              <a:rPr lang="fr-FR" smtClean="0"/>
              <a:pPr/>
              <a:t>‹#›</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B2C46128-EFC5-4AC5-9698-1D8599DE8466}" type="datetimeFigureOut">
              <a:rPr lang="fr-FR" smtClean="0"/>
              <a:pPr/>
              <a:t>14/06/2022</a:t>
            </a:fld>
            <a:endParaRPr lang="fr-FR"/>
          </a:p>
        </p:txBody>
      </p:sp>
      <p:sp>
        <p:nvSpPr>
          <p:cNvPr id="7" name="Espace réservé du numéro de diapositive 6"/>
          <p:cNvSpPr>
            <a:spLocks noGrp="1"/>
          </p:cNvSpPr>
          <p:nvPr>
            <p:ph type="sldNum" sz="quarter" idx="11"/>
          </p:nvPr>
        </p:nvSpPr>
        <p:spPr/>
        <p:txBody>
          <a:bodyPr rtlCol="0"/>
          <a:lstStyle/>
          <a:p>
            <a:fld id="{E0298982-85E2-46FC-90D6-5162FF778B29}" type="slidenum">
              <a:rPr lang="fr-FR" smtClean="0"/>
              <a:pPr/>
              <a:t>‹#›</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C46128-EFC5-4AC5-9698-1D8599DE8466}" type="datetimeFigureOut">
              <a:rPr lang="fr-FR" smtClean="0"/>
              <a:pPr/>
              <a:t>14/06/2022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0298982-85E2-46FC-90D6-5162FF778B2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B2C46128-EFC5-4AC5-9698-1D8599DE8466}" type="datetimeFigureOut">
              <a:rPr lang="fr-FR" smtClean="0"/>
              <a:pPr/>
              <a:t>14/06/2022</a:t>
            </a:fld>
            <a:endParaRPr lang="fr-FR"/>
          </a:p>
        </p:txBody>
      </p:sp>
      <p:sp>
        <p:nvSpPr>
          <p:cNvPr id="22" name="Espace réservé du numéro de diapositive 21"/>
          <p:cNvSpPr>
            <a:spLocks noGrp="1"/>
          </p:cNvSpPr>
          <p:nvPr>
            <p:ph type="sldNum" sz="quarter" idx="15"/>
          </p:nvPr>
        </p:nvSpPr>
        <p:spPr/>
        <p:txBody>
          <a:bodyPr rtlCol="0"/>
          <a:lstStyle/>
          <a:p>
            <a:fld id="{E0298982-85E2-46FC-90D6-5162FF778B29}" type="slidenum">
              <a:rPr lang="fr-FR" smtClean="0"/>
              <a:pPr/>
              <a:t>‹#›</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B2C46128-EFC5-4AC5-9698-1D8599DE8466}" type="datetimeFigureOut">
              <a:rPr lang="fr-FR" smtClean="0"/>
              <a:pPr/>
              <a:t>14/06/2022</a:t>
            </a:fld>
            <a:endParaRPr lang="fr-FR"/>
          </a:p>
        </p:txBody>
      </p:sp>
      <p:sp>
        <p:nvSpPr>
          <p:cNvPr id="18" name="Espace réservé du numéro de diapositive 17"/>
          <p:cNvSpPr>
            <a:spLocks noGrp="1"/>
          </p:cNvSpPr>
          <p:nvPr>
            <p:ph type="sldNum" sz="quarter" idx="11"/>
          </p:nvPr>
        </p:nvSpPr>
        <p:spPr/>
        <p:txBody>
          <a:bodyPr rtlCol="0"/>
          <a:lstStyle/>
          <a:p>
            <a:fld id="{E0298982-85E2-46FC-90D6-5162FF778B29}" type="slidenum">
              <a:rPr lang="fr-FR" smtClean="0"/>
              <a:pPr/>
              <a:t>‹#›</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2C46128-EFC5-4AC5-9698-1D8599DE8466}" type="datetimeFigureOut">
              <a:rPr lang="fr-FR" smtClean="0"/>
              <a:pPr/>
              <a:t>14/06/2022</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0298982-85E2-46FC-90D6-5162FF778B29}"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therese.eveilleau.pagesperso-orange.fr/pages/jeux_mat/textes/pavage_17_types.htm" TargetMode="Externa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55168" y="0"/>
            <a:ext cx="7488832" cy="2123658"/>
          </a:xfrm>
          <a:prstGeom prst="rect">
            <a:avLst/>
          </a:prstGeom>
          <a:noFill/>
        </p:spPr>
        <p:txBody>
          <a:bodyPr wrap="square" rtlCol="0">
            <a:spAutoFit/>
          </a:bodyPr>
          <a:lstStyle/>
          <a:p>
            <a:r>
              <a:rPr lang="fr-FR" sz="6600" b="1" dirty="0" smtClean="0">
                <a:latin typeface="Comic Sans MS" pitchFamily="66" charset="0"/>
              </a:rPr>
              <a:t>AT.S </a:t>
            </a:r>
          </a:p>
          <a:p>
            <a:r>
              <a:rPr lang="fr-FR" sz="6600" b="1" dirty="0" smtClean="0">
                <a:latin typeface="Comic Sans MS" pitchFamily="66" charset="0"/>
              </a:rPr>
              <a:t>Projet RUCHER</a:t>
            </a:r>
            <a:endParaRPr lang="fr-FR" sz="6600" b="1" dirty="0">
              <a:latin typeface="Comic Sans MS" pitchFamily="66" charset="0"/>
            </a:endParaRPr>
          </a:p>
        </p:txBody>
      </p:sp>
      <p:sp>
        <p:nvSpPr>
          <p:cNvPr id="5" name="ZoneTexte 4"/>
          <p:cNvSpPr txBox="1"/>
          <p:nvPr/>
        </p:nvSpPr>
        <p:spPr>
          <a:xfrm>
            <a:off x="1907704" y="2290275"/>
            <a:ext cx="6048672" cy="1938992"/>
          </a:xfrm>
          <a:prstGeom prst="rect">
            <a:avLst/>
          </a:prstGeom>
          <a:noFill/>
        </p:spPr>
        <p:txBody>
          <a:bodyPr wrap="square" rtlCol="0">
            <a:spAutoFit/>
          </a:bodyPr>
          <a:lstStyle/>
          <a:p>
            <a:pPr algn="just"/>
            <a:r>
              <a:rPr lang="fr-FR" sz="4000" b="1" dirty="0" smtClean="0">
                <a:latin typeface="Comic Sans MS" pitchFamily="66" charset="0"/>
              </a:rPr>
              <a:t>Pourquoi les alvéoles des abeilles ont-ils une forme hexagonale?</a:t>
            </a:r>
            <a:endParaRPr lang="fr-FR" sz="4000" b="1" dirty="0">
              <a:latin typeface="Comic Sans MS" pitchFamily="66" charset="0"/>
            </a:endParaRPr>
          </a:p>
        </p:txBody>
      </p:sp>
      <p:pic>
        <p:nvPicPr>
          <p:cNvPr id="6" name="Picture 2" descr="Résultat de recherche d'images pour &quot;abeilles alvéoles&quot;"/>
          <p:cNvPicPr>
            <a:picLocks noChangeAspect="1" noChangeArrowheads="1"/>
          </p:cNvPicPr>
          <p:nvPr/>
        </p:nvPicPr>
        <p:blipFill>
          <a:blip r:embed="rId2" cstate="print"/>
          <a:srcRect/>
          <a:stretch>
            <a:fillRect/>
          </a:stretch>
        </p:blipFill>
        <p:spPr bwMode="auto">
          <a:xfrm>
            <a:off x="4903440" y="4229267"/>
            <a:ext cx="3773016" cy="252241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260648"/>
            <a:ext cx="8572560"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lumMod val="95000"/>
                    <a:lumOff val="5000"/>
                  </a:schemeClr>
                </a:solidFill>
                <a:latin typeface="Comic Sans MS" pitchFamily="66" charset="0"/>
              </a:rPr>
              <a:t>Prouver que la forme hexagonale est le polygone qui a le plus petit périmètre.</a:t>
            </a:r>
            <a:endParaRPr lang="fr-FR" sz="2800" dirty="0">
              <a:solidFill>
                <a:schemeClr val="tx1"/>
              </a:solidFill>
              <a:latin typeface="Comic Sans MS" pitchFamily="66" charset="0"/>
            </a:endParaRPr>
          </a:p>
        </p:txBody>
      </p:sp>
      <p:sp>
        <p:nvSpPr>
          <p:cNvPr id="33794" name="AutoShape 2" descr="Résultat de recherche d'images pour &quot;mathématiques calcul point d'interrog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3796" name="AutoShape 4" descr="Résultat de recherche d'images pour &quot;mathématiques calcul point d'interrog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3798" name="AutoShape 6" descr="Résultat de recherche d'images pour &quot;mathématiques calcul point d'interrog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3799" name="Picture 7" descr="\\serveur01\ELBEKAJ\Travail\Téléchargements\téléchargement.jpg"/>
          <p:cNvPicPr>
            <a:picLocks noChangeAspect="1" noChangeArrowheads="1"/>
          </p:cNvPicPr>
          <p:nvPr/>
        </p:nvPicPr>
        <p:blipFill>
          <a:blip r:embed="rId3" cstate="print"/>
          <a:srcRect/>
          <a:stretch>
            <a:fillRect/>
          </a:stretch>
        </p:blipFill>
        <p:spPr bwMode="auto">
          <a:xfrm>
            <a:off x="251520" y="1844824"/>
            <a:ext cx="2376264" cy="2376264"/>
          </a:xfrm>
          <a:prstGeom prst="rect">
            <a:avLst/>
          </a:prstGeom>
          <a:noFill/>
          <a:ln>
            <a:solidFill>
              <a:schemeClr val="accent1"/>
            </a:solidFill>
          </a:ln>
        </p:spPr>
      </p:pic>
      <p:sp>
        <p:nvSpPr>
          <p:cNvPr id="33801" name="AutoShape 9" descr="Résultat de recherche d'images pour &quot;mathématiques calcu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2" name="Grouper 1"/>
          <p:cNvGrpSpPr/>
          <p:nvPr/>
        </p:nvGrpSpPr>
        <p:grpSpPr>
          <a:xfrm>
            <a:off x="2627784" y="2236747"/>
            <a:ext cx="2882124" cy="2923525"/>
            <a:chOff x="2627784" y="2236747"/>
            <a:chExt cx="2882124" cy="2923525"/>
          </a:xfrm>
        </p:grpSpPr>
        <p:pic>
          <p:nvPicPr>
            <p:cNvPr id="33802" name="Picture 10" descr="\\serveur01\ELBEKAJ\Travail\Téléchargements\affiche_ce_calcul_2_0.png"/>
            <p:cNvPicPr>
              <a:picLocks noChangeAspect="1" noChangeArrowheads="1"/>
            </p:cNvPicPr>
            <p:nvPr/>
          </p:nvPicPr>
          <p:blipFill>
            <a:blip r:embed="rId4" cstate="print"/>
            <a:srcRect/>
            <a:stretch>
              <a:fillRect/>
            </a:stretch>
          </p:blipFill>
          <p:spPr bwMode="auto">
            <a:xfrm>
              <a:off x="3421676" y="2236747"/>
              <a:ext cx="2088232" cy="2923525"/>
            </a:xfrm>
            <a:prstGeom prst="rect">
              <a:avLst/>
            </a:prstGeom>
            <a:noFill/>
          </p:spPr>
        </p:pic>
        <p:sp>
          <p:nvSpPr>
            <p:cNvPr id="11" name="Flèche vers le bas 10"/>
            <p:cNvSpPr/>
            <p:nvPr/>
          </p:nvSpPr>
          <p:spPr>
            <a:xfrm rot="16200000">
              <a:off x="2807804" y="2890480"/>
              <a:ext cx="57606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ZoneTexte 13"/>
          <p:cNvSpPr txBox="1"/>
          <p:nvPr/>
        </p:nvSpPr>
        <p:spPr>
          <a:xfrm>
            <a:off x="5349430" y="1957973"/>
            <a:ext cx="3794570" cy="2862322"/>
          </a:xfrm>
          <a:prstGeom prst="rect">
            <a:avLst/>
          </a:prstGeom>
          <a:noFill/>
        </p:spPr>
        <p:txBody>
          <a:bodyPr wrap="square" rtlCol="0">
            <a:spAutoFit/>
          </a:bodyPr>
          <a:lstStyle/>
          <a:p>
            <a:pPr algn="just"/>
            <a:r>
              <a:rPr lang="fr-FR" sz="2000" u="sng" dirty="0" smtClean="0">
                <a:latin typeface="Comic Sans MS" pitchFamily="66" charset="0"/>
              </a:rPr>
              <a:t>Q8. Comparer les périmètres de ces trois polygones réguliers en supposant que leurs aires soient égales. L’aire A et le périmètre P s’expriment en fonction du côté a. Exprimer P en fonction de A pour chaque polygone.</a:t>
            </a:r>
          </a:p>
          <a:p>
            <a:pPr algn="just"/>
            <a:r>
              <a:rPr lang="fr-FR" sz="2000" u="sng" dirty="0" smtClean="0">
                <a:latin typeface="Comic Sans MS" pitchFamily="66" charset="0"/>
              </a:rPr>
              <a:t> </a:t>
            </a:r>
            <a:endParaRPr lang="fr-FR" sz="2000" dirty="0">
              <a:latin typeface="Comic Sans MS" pitchFamily="66" charset="0"/>
            </a:endParaRPr>
          </a:p>
        </p:txBody>
      </p:sp>
      <p:sp>
        <p:nvSpPr>
          <p:cNvPr id="15" name="Rectangle 14"/>
          <p:cNvSpPr/>
          <p:nvPr/>
        </p:nvSpPr>
        <p:spPr>
          <a:xfrm>
            <a:off x="611560" y="5661248"/>
            <a:ext cx="1628972" cy="369332"/>
          </a:xfrm>
          <a:prstGeom prst="rect">
            <a:avLst/>
          </a:prstGeom>
        </p:spPr>
        <p:txBody>
          <a:bodyPr wrap="none">
            <a:spAutoFit/>
          </a:bodyPr>
          <a:lstStyle/>
          <a:p>
            <a:r>
              <a:rPr lang="fr-FR" u="sng" dirty="0" smtClean="0">
                <a:latin typeface="Comic Sans MS" pitchFamily="66" charset="0"/>
              </a:rPr>
              <a:t>Q9. Conclure!</a:t>
            </a:r>
            <a:endParaRPr lang="fr-FR" dirty="0"/>
          </a:p>
        </p:txBody>
      </p:sp>
      <p:sp>
        <p:nvSpPr>
          <p:cNvPr id="16" name="Rectangle 15"/>
          <p:cNvSpPr/>
          <p:nvPr/>
        </p:nvSpPr>
        <p:spPr>
          <a:xfrm rot="19438357">
            <a:off x="-55504" y="4220813"/>
            <a:ext cx="3038011" cy="923330"/>
          </a:xfrm>
          <a:prstGeom prst="rect">
            <a:avLst/>
          </a:prstGeom>
          <a:noFill/>
        </p:spPr>
        <p:txBody>
          <a:bodyPr wrap="none" lIns="91440" tIns="45720" rIns="91440" bIns="45720">
            <a:spAutoFit/>
          </a:bodyPr>
          <a:lstStyle/>
          <a:p>
            <a:pPr algn="ctr"/>
            <a:r>
              <a:rPr lang="fr-FR" sz="54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rPr>
              <a:t>Partie 4</a:t>
            </a:r>
            <a:endParaRPr lang="fr-FR"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2098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043608" y="3065764"/>
            <a:ext cx="2900850" cy="2607159"/>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267090" y="3122921"/>
            <a:ext cx="2830286" cy="2584463"/>
          </a:xfrm>
          <a:prstGeom prst="rect">
            <a:avLst/>
          </a:prstGeom>
          <a:noFill/>
          <a:ln w="9525">
            <a:solidFill>
              <a:schemeClr val="accent1"/>
            </a:solidFill>
            <a:miter lim="800000"/>
            <a:headEnd/>
            <a:tailEnd/>
          </a:ln>
        </p:spPr>
      </p:pic>
      <p:sp>
        <p:nvSpPr>
          <p:cNvPr id="12" name="Flèche vers le bas 11"/>
          <p:cNvSpPr/>
          <p:nvPr/>
        </p:nvSpPr>
        <p:spPr>
          <a:xfrm rot="18817768">
            <a:off x="5609842" y="2044661"/>
            <a:ext cx="43204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rot="1639350">
            <a:off x="3170514" y="2073192"/>
            <a:ext cx="43204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162234" y="327589"/>
            <a:ext cx="8572560" cy="11967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smtClean="0">
                <a:solidFill>
                  <a:schemeClr val="tx1"/>
                </a:solidFill>
                <a:latin typeface="Comic Sans MS" pitchFamily="66" charset="0"/>
              </a:rPr>
              <a:t>Etude </a:t>
            </a:r>
            <a:r>
              <a:rPr lang="fr-FR" sz="2800" dirty="0">
                <a:solidFill>
                  <a:schemeClr val="tx1"/>
                </a:solidFill>
                <a:latin typeface="Comic Sans MS" pitchFamily="66" charset="0"/>
              </a:rPr>
              <a:t>des différents formes, de pavages: Le pavage c’est quoi</a:t>
            </a:r>
            <a:r>
              <a:rPr lang="fr-FR" sz="2800">
                <a:solidFill>
                  <a:schemeClr val="tx1"/>
                </a:solidFill>
                <a:latin typeface="Comic Sans MS" pitchFamily="66" charset="0"/>
              </a:rPr>
              <a:t>? </a:t>
            </a:r>
            <a:endParaRPr lang="fr-FR" sz="2800" dirty="0">
              <a:solidFill>
                <a:schemeClr val="tx1"/>
              </a:solidFill>
              <a:latin typeface="Comic Sans MS" pitchFamily="66" charset="0"/>
            </a:endParaRPr>
          </a:p>
        </p:txBody>
      </p:sp>
      <p:sp>
        <p:nvSpPr>
          <p:cNvPr id="3" name="Rectangle 2"/>
          <p:cNvSpPr/>
          <p:nvPr/>
        </p:nvSpPr>
        <p:spPr>
          <a:xfrm rot="19438357">
            <a:off x="-217135" y="2329479"/>
            <a:ext cx="3038011" cy="923330"/>
          </a:xfrm>
          <a:prstGeom prst="rect">
            <a:avLst/>
          </a:prstGeom>
          <a:noFill/>
        </p:spPr>
        <p:txBody>
          <a:bodyPr wrap="none" lIns="91440" tIns="45720" rIns="91440" bIns="45720">
            <a:spAutoFit/>
          </a:bodyPr>
          <a:lstStyle/>
          <a:p>
            <a:pPr algn="ctr"/>
            <a:r>
              <a:rPr lang="fr-FR"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Partie 1</a:t>
            </a:r>
            <a:endParaRPr lang="fr-FR"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80273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724634"/>
            <a:ext cx="8280920" cy="400110"/>
          </a:xfrm>
          <a:prstGeom prst="rect">
            <a:avLst/>
          </a:prstGeom>
          <a:noFill/>
        </p:spPr>
        <p:txBody>
          <a:bodyPr wrap="square" rtlCol="0">
            <a:spAutoFit/>
          </a:bodyPr>
          <a:lstStyle/>
          <a:p>
            <a:pPr algn="just"/>
            <a:r>
              <a:rPr lang="fr-FR" sz="2000" u="sng" dirty="0" smtClean="0">
                <a:latin typeface="Comic Sans MS" pitchFamily="66" charset="0"/>
              </a:rPr>
              <a:t>Question 1</a:t>
            </a:r>
            <a:r>
              <a:rPr lang="fr-FR" sz="2000" dirty="0" smtClean="0">
                <a:latin typeface="Comic Sans MS" pitchFamily="66" charset="0"/>
              </a:rPr>
              <a:t>: Chercher la définition du mot pavage en Mathématiques.</a:t>
            </a:r>
            <a:endParaRPr lang="fr-FR" sz="2000" dirty="0">
              <a:latin typeface="Comic Sans MS" pitchFamily="66" charset="0"/>
            </a:endParaRPr>
          </a:p>
        </p:txBody>
      </p:sp>
      <p:sp>
        <p:nvSpPr>
          <p:cNvPr id="6" name="ZoneTexte 5"/>
          <p:cNvSpPr txBox="1"/>
          <p:nvPr/>
        </p:nvSpPr>
        <p:spPr>
          <a:xfrm>
            <a:off x="0" y="1052736"/>
            <a:ext cx="8280920" cy="1015663"/>
          </a:xfrm>
          <a:prstGeom prst="rect">
            <a:avLst/>
          </a:prstGeom>
          <a:noFill/>
        </p:spPr>
        <p:txBody>
          <a:bodyPr wrap="square" rtlCol="0">
            <a:spAutoFit/>
          </a:bodyPr>
          <a:lstStyle/>
          <a:p>
            <a:pPr algn="just"/>
            <a:r>
              <a:rPr lang="fr-FR" sz="2000" u="sng" dirty="0" smtClean="0">
                <a:latin typeface="Comic Sans MS" pitchFamily="66" charset="0"/>
              </a:rPr>
              <a:t>Question 2:</a:t>
            </a:r>
            <a:r>
              <a:rPr lang="fr-FR" sz="2000" dirty="0" smtClean="0">
                <a:latin typeface="Comic Sans MS" pitchFamily="66" charset="0"/>
              </a:rPr>
              <a:t> Dessiner un pavage original sur une feuille, en utilisant des figures ou des motifs identiques, ayant en commun deux à deux uniquement des parties de leurs frontières.</a:t>
            </a:r>
            <a:endParaRPr lang="fr-FR" sz="2000" dirty="0">
              <a:latin typeface="Comic Sans MS" pitchFamily="66" charset="0"/>
            </a:endParaRPr>
          </a:p>
        </p:txBody>
      </p:sp>
      <p:sp>
        <p:nvSpPr>
          <p:cNvPr id="7" name="ZoneTexte 6"/>
          <p:cNvSpPr txBox="1"/>
          <p:nvPr/>
        </p:nvSpPr>
        <p:spPr>
          <a:xfrm>
            <a:off x="35496" y="2020779"/>
            <a:ext cx="8280920" cy="1323439"/>
          </a:xfrm>
          <a:prstGeom prst="rect">
            <a:avLst/>
          </a:prstGeom>
          <a:noFill/>
        </p:spPr>
        <p:txBody>
          <a:bodyPr wrap="square" rtlCol="0">
            <a:spAutoFit/>
          </a:bodyPr>
          <a:lstStyle/>
          <a:p>
            <a:pPr algn="just"/>
            <a:r>
              <a:rPr lang="fr-FR" sz="2000" u="sng" dirty="0" smtClean="0">
                <a:latin typeface="Comic Sans MS" pitchFamily="66" charset="0"/>
              </a:rPr>
              <a:t>Question 3</a:t>
            </a:r>
            <a:r>
              <a:rPr lang="fr-FR" sz="2000" dirty="0" smtClean="0">
                <a:latin typeface="Comic Sans MS" pitchFamily="66" charset="0"/>
              </a:rPr>
              <a:t>: Réaliser ce pavage avec GEOGEBRA.</a:t>
            </a:r>
          </a:p>
          <a:p>
            <a:pPr algn="just"/>
            <a:r>
              <a:rPr lang="fr-FR" sz="2000" dirty="0" smtClean="0">
                <a:latin typeface="Comic Sans MS" pitchFamily="66" charset="0"/>
              </a:rPr>
              <a:t>Il existe plusieurs façons de paver le plan sous </a:t>
            </a:r>
            <a:r>
              <a:rPr lang="fr-FR" sz="2000" dirty="0" err="1" smtClean="0">
                <a:latin typeface="Comic Sans MS" pitchFamily="66" charset="0"/>
              </a:rPr>
              <a:t>Géogebra</a:t>
            </a:r>
            <a:r>
              <a:rPr lang="fr-FR" sz="2000" dirty="0" smtClean="0">
                <a:latin typeface="Comic Sans MS" pitchFamily="66" charset="0"/>
              </a:rPr>
              <a:t>, en utilisant </a:t>
            </a:r>
            <a:r>
              <a:rPr lang="fr-FR" sz="2000" u="sng" dirty="0" smtClean="0">
                <a:latin typeface="Comic Sans MS" pitchFamily="66" charset="0"/>
              </a:rPr>
              <a:t>la symétrie axiale ou centrale, la rotation ou la translation</a:t>
            </a:r>
            <a:r>
              <a:rPr lang="fr-FR" sz="2000" dirty="0" smtClean="0">
                <a:latin typeface="Comic Sans MS" pitchFamily="66" charset="0"/>
              </a:rPr>
              <a:t>.</a:t>
            </a:r>
          </a:p>
          <a:p>
            <a:pPr algn="just"/>
            <a:endParaRPr lang="fr-FR" sz="2000" dirty="0">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611560" y="3429000"/>
            <a:ext cx="6396126" cy="2880320"/>
          </a:xfrm>
          <a:prstGeom prst="rect">
            <a:avLst/>
          </a:prstGeom>
          <a:noFill/>
          <a:ln w="9525">
            <a:solidFill>
              <a:schemeClr val="accent1"/>
            </a:solidFill>
            <a:miter lim="800000"/>
            <a:headEnd/>
            <a:tailEnd/>
          </a:ln>
        </p:spPr>
      </p:pic>
      <p:cxnSp>
        <p:nvCxnSpPr>
          <p:cNvPr id="10" name="Connecteur droit avec flèche 9"/>
          <p:cNvCxnSpPr/>
          <p:nvPr/>
        </p:nvCxnSpPr>
        <p:spPr>
          <a:xfrm>
            <a:off x="4427984" y="2924944"/>
            <a:ext cx="0" cy="1296144"/>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635896" y="4221088"/>
            <a:ext cx="1656184" cy="1944216"/>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9" name="AutoShape 5" descr="Résultat de recherche d'images pour &quot;geogebr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1" name="AutoShape 7" descr="Résultat de recherche d'images pour &quot;geogebr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3" name="AutoShape 9" descr="Résultat de recherche d'images pour &quot;geogebr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6" name="Picture 6" descr="Afficher l'image d'origine"/>
          <p:cNvPicPr>
            <a:picLocks noChangeAspect="1" noChangeArrowheads="1"/>
          </p:cNvPicPr>
          <p:nvPr/>
        </p:nvPicPr>
        <p:blipFill>
          <a:blip r:embed="rId3" cstate="print"/>
          <a:srcRect t="33333" b="36667"/>
          <a:stretch>
            <a:fillRect/>
          </a:stretch>
        </p:blipFill>
        <p:spPr bwMode="auto">
          <a:xfrm>
            <a:off x="4860032" y="3284984"/>
            <a:ext cx="3840427" cy="648072"/>
          </a:xfrm>
          <a:prstGeom prst="rect">
            <a:avLst/>
          </a:prstGeom>
          <a:noFill/>
          <a:ln>
            <a:solidFill>
              <a:schemeClr val="tx1"/>
            </a:solidFill>
          </a:ln>
        </p:spPr>
      </p:pic>
      <p:sp>
        <p:nvSpPr>
          <p:cNvPr id="13" name="ZoneTexte 12"/>
          <p:cNvSpPr txBox="1"/>
          <p:nvPr/>
        </p:nvSpPr>
        <p:spPr>
          <a:xfrm>
            <a:off x="0" y="-99392"/>
            <a:ext cx="9144000" cy="830997"/>
          </a:xfrm>
          <a:prstGeom prst="rect">
            <a:avLst/>
          </a:prstGeom>
          <a:noFill/>
        </p:spPr>
        <p:txBody>
          <a:bodyPr wrap="square" rtlCol="0">
            <a:spAutoFit/>
          </a:bodyPr>
          <a:lstStyle/>
          <a:p>
            <a:pPr marL="514350" indent="-514350" algn="just">
              <a:buAutoNum type="romanUcPeriod"/>
            </a:pPr>
            <a:r>
              <a:rPr lang="fr-FR" sz="2400" b="1" u="sng" dirty="0" smtClean="0">
                <a:latin typeface="Comic Sans MS" pitchFamily="66" charset="0"/>
              </a:rPr>
              <a:t>Etude des différents formes, de pavages: </a:t>
            </a:r>
          </a:p>
          <a:p>
            <a:pPr marL="514350" indent="-514350" algn="just"/>
            <a:r>
              <a:rPr lang="fr-FR" sz="2400" b="1" u="sng" dirty="0" smtClean="0">
                <a:latin typeface="Comic Sans MS" pitchFamily="66" charset="0"/>
              </a:rPr>
              <a:t>Le pavage c’est quoi? </a:t>
            </a:r>
            <a:endParaRPr lang="fr-FR" sz="2400" b="1" u="sng" dirty="0">
              <a:latin typeface="Comic Sans MS" pitchFamily="66" charset="0"/>
            </a:endParaRPr>
          </a:p>
        </p:txBody>
      </p:sp>
      <p:sp>
        <p:nvSpPr>
          <p:cNvPr id="4098" name="AutoShape 2" descr="Résultat de recherche d'images pour &quot;aid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00" name="Picture 4" descr="Afficher l'image d'origine">
            <a:hlinkClick r:id="rId4"/>
          </p:cNvPr>
          <p:cNvPicPr>
            <a:picLocks noChangeAspect="1" noChangeArrowheads="1"/>
          </p:cNvPicPr>
          <p:nvPr/>
        </p:nvPicPr>
        <p:blipFill>
          <a:blip r:embed="rId5" cstate="print"/>
          <a:srcRect/>
          <a:stretch>
            <a:fillRect/>
          </a:stretch>
        </p:blipFill>
        <p:spPr bwMode="auto">
          <a:xfrm>
            <a:off x="7740352" y="5517232"/>
            <a:ext cx="1080120" cy="936104"/>
          </a:xfrm>
          <a:prstGeom prst="rect">
            <a:avLst/>
          </a:prstGeom>
          <a:noFill/>
        </p:spPr>
      </p:pic>
      <p:sp>
        <p:nvSpPr>
          <p:cNvPr id="15" name="Rectangle 14"/>
          <p:cNvSpPr/>
          <p:nvPr/>
        </p:nvSpPr>
        <p:spPr>
          <a:xfrm rot="19438357">
            <a:off x="5312134" y="4717012"/>
            <a:ext cx="3038011" cy="923330"/>
          </a:xfrm>
          <a:prstGeom prst="rect">
            <a:avLst/>
          </a:prstGeom>
          <a:noFill/>
        </p:spPr>
        <p:txBody>
          <a:bodyPr wrap="none" lIns="91440" tIns="45720" rIns="91440" bIns="45720">
            <a:spAutoFit/>
          </a:bodyPr>
          <a:lstStyle/>
          <a:p>
            <a:pPr algn="ctr"/>
            <a:r>
              <a:rPr lang="fr-FR"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Partie 1</a:t>
            </a:r>
            <a:endParaRPr lang="fr-FR"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Résultat de recherche d'images pour &quot;geogebr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6" name="AutoShape 4" descr="Résultat de recherche d'images pour &quot;geogebr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107504" y="116632"/>
            <a:ext cx="8136904" cy="338554"/>
          </a:xfrm>
          <a:prstGeom prst="rect">
            <a:avLst/>
          </a:prstGeom>
          <a:noFill/>
        </p:spPr>
        <p:txBody>
          <a:bodyPr wrap="square" rtlCol="0">
            <a:spAutoFit/>
          </a:bodyPr>
          <a:lstStyle/>
          <a:p>
            <a:pPr algn="just"/>
            <a:r>
              <a:rPr lang="fr-FR" sz="1600" dirty="0" smtClean="0">
                <a:latin typeface="Comic Sans MS" pitchFamily="66" charset="0"/>
              </a:rPr>
              <a:t>II. Etude de la forme des parois de l’alvéole: </a:t>
            </a:r>
            <a:r>
              <a:rPr lang="fr-FR" sz="1600" b="1" u="sng" dirty="0" smtClean="0">
                <a:latin typeface="Comic Sans MS" pitchFamily="66" charset="0"/>
              </a:rPr>
              <a:t>Pourquoi une forme hexagonale</a:t>
            </a:r>
            <a:r>
              <a:rPr lang="fr-FR" sz="1600" dirty="0" smtClean="0">
                <a:latin typeface="Comic Sans MS" pitchFamily="66" charset="0"/>
              </a:rPr>
              <a:t>?</a:t>
            </a:r>
            <a:endParaRPr lang="fr-FR" sz="1600" dirty="0">
              <a:latin typeface="Comic Sans MS" pitchFamily="66" charset="0"/>
            </a:endParaRPr>
          </a:p>
        </p:txBody>
      </p:sp>
      <p:sp>
        <p:nvSpPr>
          <p:cNvPr id="2" name="AutoShape 2" descr="Résultat de recherche d'images pour &quot;aid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0" y="548680"/>
            <a:ext cx="8280920" cy="707886"/>
          </a:xfrm>
          <a:prstGeom prst="rect">
            <a:avLst/>
          </a:prstGeom>
          <a:noFill/>
        </p:spPr>
        <p:txBody>
          <a:bodyPr wrap="square" rtlCol="0">
            <a:spAutoFit/>
          </a:bodyPr>
          <a:lstStyle/>
          <a:p>
            <a:pPr algn="just"/>
            <a:r>
              <a:rPr lang="fr-FR" sz="2000" b="1" dirty="0" smtClean="0">
                <a:latin typeface="Comic Sans MS" pitchFamily="66" charset="0"/>
              </a:rPr>
              <a:t>Quels sont les différents polygones réguliers qui peuvent paver un plan.</a:t>
            </a:r>
            <a:endParaRPr lang="fr-FR" sz="2000" b="1" dirty="0">
              <a:latin typeface="Comic Sans MS" pitchFamily="66" charset="0"/>
            </a:endParaRPr>
          </a:p>
        </p:txBody>
      </p:sp>
      <p:pic>
        <p:nvPicPr>
          <p:cNvPr id="3" name="Picture 4"/>
          <p:cNvPicPr>
            <a:picLocks noChangeAspect="1" noChangeArrowheads="1"/>
          </p:cNvPicPr>
          <p:nvPr/>
        </p:nvPicPr>
        <p:blipFill>
          <a:blip r:embed="rId2" cstate="print"/>
          <a:srcRect/>
          <a:stretch>
            <a:fillRect/>
          </a:stretch>
        </p:blipFill>
        <p:spPr bwMode="auto">
          <a:xfrm>
            <a:off x="2339752" y="1916832"/>
            <a:ext cx="6624736" cy="2592702"/>
          </a:xfrm>
          <a:prstGeom prst="rect">
            <a:avLst/>
          </a:prstGeom>
          <a:noFill/>
          <a:ln w="9525">
            <a:noFill/>
            <a:miter lim="800000"/>
            <a:headEnd/>
            <a:tailEnd/>
          </a:ln>
        </p:spPr>
      </p:pic>
      <p:sp>
        <p:nvSpPr>
          <p:cNvPr id="10" name="ZoneTexte 9"/>
          <p:cNvSpPr txBox="1"/>
          <p:nvPr/>
        </p:nvSpPr>
        <p:spPr>
          <a:xfrm>
            <a:off x="0" y="1196752"/>
            <a:ext cx="8280920" cy="707886"/>
          </a:xfrm>
          <a:prstGeom prst="rect">
            <a:avLst/>
          </a:prstGeom>
          <a:noFill/>
        </p:spPr>
        <p:txBody>
          <a:bodyPr wrap="square" rtlCol="0">
            <a:spAutoFit/>
          </a:bodyPr>
          <a:lstStyle/>
          <a:p>
            <a:pPr algn="just"/>
            <a:r>
              <a:rPr lang="fr-FR" sz="2000" u="sng" dirty="0" smtClean="0">
                <a:latin typeface="Comic Sans MS" pitchFamily="66" charset="0"/>
              </a:rPr>
              <a:t>Q1. Construire la figure ci-dessous avec </a:t>
            </a:r>
            <a:r>
              <a:rPr lang="fr-FR" sz="2000" u="sng" dirty="0" err="1" smtClean="0">
                <a:latin typeface="Comic Sans MS" pitchFamily="66" charset="0"/>
              </a:rPr>
              <a:t>Géogébra</a:t>
            </a:r>
            <a:r>
              <a:rPr lang="fr-FR" sz="2000" u="sng" dirty="0" smtClean="0">
                <a:latin typeface="Comic Sans MS" pitchFamily="66" charset="0"/>
              </a:rPr>
              <a:t>, puis déplacer le curseur n.</a:t>
            </a:r>
            <a:endParaRPr lang="fr-FR" sz="2000" dirty="0">
              <a:latin typeface="Comic Sans MS" pitchFamily="66" charset="0"/>
            </a:endParaRPr>
          </a:p>
        </p:txBody>
      </p:sp>
      <p:pic>
        <p:nvPicPr>
          <p:cNvPr id="3077" name="Picture 5"/>
          <p:cNvPicPr>
            <a:picLocks noChangeAspect="1" noChangeArrowheads="1"/>
          </p:cNvPicPr>
          <p:nvPr/>
        </p:nvPicPr>
        <p:blipFill>
          <a:blip r:embed="rId3" cstate="print"/>
          <a:srcRect/>
          <a:stretch>
            <a:fillRect/>
          </a:stretch>
        </p:blipFill>
        <p:spPr bwMode="auto">
          <a:xfrm>
            <a:off x="179512" y="2060848"/>
            <a:ext cx="2137712" cy="2159694"/>
          </a:xfrm>
          <a:prstGeom prst="rect">
            <a:avLst/>
          </a:prstGeom>
          <a:noFill/>
          <a:ln w="9525">
            <a:solidFill>
              <a:srgbClr val="FFC000"/>
            </a:solid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5580112" y="4437112"/>
            <a:ext cx="3338686" cy="1955086"/>
          </a:xfrm>
          <a:prstGeom prst="rect">
            <a:avLst/>
          </a:prstGeom>
          <a:noFill/>
          <a:ln w="9525">
            <a:solidFill>
              <a:srgbClr val="FFC000"/>
            </a:solidFill>
            <a:miter lim="800000"/>
            <a:headEnd/>
            <a:tailEnd/>
          </a:ln>
        </p:spPr>
      </p:pic>
      <p:sp>
        <p:nvSpPr>
          <p:cNvPr id="11" name="Rectangle 10"/>
          <p:cNvSpPr/>
          <p:nvPr/>
        </p:nvSpPr>
        <p:spPr>
          <a:xfrm rot="19438357">
            <a:off x="171842" y="5214173"/>
            <a:ext cx="3038011" cy="923330"/>
          </a:xfrm>
          <a:prstGeom prst="rect">
            <a:avLst/>
          </a:prstGeom>
          <a:noFill/>
        </p:spPr>
        <p:txBody>
          <a:bodyPr wrap="none" lIns="91440" tIns="45720" rIns="91440" bIns="45720">
            <a:spAutoFit/>
          </a:bodyPr>
          <a:lstStyle/>
          <a:p>
            <a:pPr algn="ctr"/>
            <a:r>
              <a:rPr lang="fr-FR"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Partie 1</a:t>
            </a:r>
            <a:endParaRPr lang="fr-FR"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47912" y="188640"/>
            <a:ext cx="8572560" cy="548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Comic Sans MS" pitchFamily="66" charset="0"/>
              </a:rPr>
              <a:t>Etude de la forme des parois de l’alvéole</a:t>
            </a:r>
            <a:endParaRPr lang="fr-FR" sz="2800" dirty="0">
              <a:solidFill>
                <a:schemeClr val="tx1"/>
              </a:solidFill>
              <a:latin typeface="Comic Sans MS" pitchFamily="66" charset="0"/>
            </a:endParaRPr>
          </a:p>
        </p:txBody>
      </p:sp>
      <p:sp>
        <p:nvSpPr>
          <p:cNvPr id="3" name="ZoneTexte 2"/>
          <p:cNvSpPr txBox="1"/>
          <p:nvPr/>
        </p:nvSpPr>
        <p:spPr>
          <a:xfrm>
            <a:off x="323528" y="908720"/>
            <a:ext cx="8280920" cy="707886"/>
          </a:xfrm>
          <a:prstGeom prst="rect">
            <a:avLst/>
          </a:prstGeom>
          <a:noFill/>
        </p:spPr>
        <p:txBody>
          <a:bodyPr wrap="square" rtlCol="0">
            <a:spAutoFit/>
          </a:bodyPr>
          <a:lstStyle/>
          <a:p>
            <a:pPr algn="just"/>
            <a:r>
              <a:rPr lang="fr-FR" sz="2000" b="1" dirty="0" smtClean="0">
                <a:latin typeface="Comic Sans MS" pitchFamily="66" charset="0"/>
              </a:rPr>
              <a:t>Quels sont les différents polygones réguliers qui peuvent paver un plan?</a:t>
            </a:r>
            <a:endParaRPr lang="fr-FR" sz="2000" b="1" dirty="0">
              <a:latin typeface="Comic Sans MS" pitchFamily="66" charset="0"/>
            </a:endParaRPr>
          </a:p>
        </p:txBody>
      </p:sp>
      <p:pic>
        <p:nvPicPr>
          <p:cNvPr id="4" name="Picture 2"/>
          <p:cNvPicPr>
            <a:picLocks noChangeAspect="1" noChangeArrowheads="1"/>
          </p:cNvPicPr>
          <p:nvPr/>
        </p:nvPicPr>
        <p:blipFill>
          <a:blip r:embed="rId3" cstate="print"/>
          <a:srcRect/>
          <a:stretch>
            <a:fillRect/>
          </a:stretch>
        </p:blipFill>
        <p:spPr bwMode="auto">
          <a:xfrm>
            <a:off x="2801884" y="1524342"/>
            <a:ext cx="2732794" cy="2196083"/>
          </a:xfrm>
          <a:prstGeom prst="rect">
            <a:avLst/>
          </a:prstGeom>
          <a:noFill/>
          <a:ln w="9525">
            <a:solidFill>
              <a:schemeClr val="accent1"/>
            </a:solid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012160" y="1412777"/>
            <a:ext cx="2550466" cy="2736304"/>
          </a:xfrm>
          <a:prstGeom prst="rect">
            <a:avLst/>
          </a:prstGeom>
          <a:noFill/>
          <a:ln w="9525">
            <a:solidFill>
              <a:schemeClr val="accent1"/>
            </a:solidFill>
            <a:miter lim="800000"/>
            <a:headEnd/>
            <a:tailEnd/>
          </a:ln>
        </p:spPr>
      </p:pic>
      <p:pic>
        <p:nvPicPr>
          <p:cNvPr id="13" name="Picture 6" descr="Afficher l'image d'origine"/>
          <p:cNvPicPr>
            <a:picLocks noChangeAspect="1" noChangeArrowheads="1"/>
          </p:cNvPicPr>
          <p:nvPr/>
        </p:nvPicPr>
        <p:blipFill>
          <a:blip r:embed="rId5" cstate="print"/>
          <a:srcRect t="33333" b="36667"/>
          <a:stretch>
            <a:fillRect/>
          </a:stretch>
        </p:blipFill>
        <p:spPr bwMode="auto">
          <a:xfrm>
            <a:off x="0" y="6425952"/>
            <a:ext cx="2560285" cy="432048"/>
          </a:xfrm>
          <a:prstGeom prst="rect">
            <a:avLst/>
          </a:prstGeom>
          <a:noFill/>
          <a:ln>
            <a:solidFill>
              <a:schemeClr val="tx1"/>
            </a:solidFill>
          </a:ln>
        </p:spPr>
      </p:pic>
      <p:sp>
        <p:nvSpPr>
          <p:cNvPr id="14" name="Rectangle 13"/>
          <p:cNvSpPr/>
          <p:nvPr/>
        </p:nvSpPr>
        <p:spPr>
          <a:xfrm rot="19438357">
            <a:off x="-217135" y="2329479"/>
            <a:ext cx="3038011" cy="923330"/>
          </a:xfrm>
          <a:prstGeom prst="rect">
            <a:avLst/>
          </a:prstGeom>
          <a:noFill/>
        </p:spPr>
        <p:txBody>
          <a:bodyPr wrap="none" lIns="91440" tIns="45720" rIns="91440" bIns="45720">
            <a:spAutoFit/>
          </a:bodyPr>
          <a:lstStyle/>
          <a:p>
            <a:pPr algn="ctr"/>
            <a:r>
              <a:rPr lang="fr-FR"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Partie 2</a:t>
            </a:r>
            <a:endParaRPr lang="fr-FR"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5098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Résultat de recherche d'images pour &quot;geogebr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6" name="AutoShape 4" descr="Résultat de recherche d'images pour &quot;geogebr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107503" y="-27384"/>
            <a:ext cx="8652817" cy="707886"/>
          </a:xfrm>
          <a:prstGeom prst="rect">
            <a:avLst/>
          </a:prstGeom>
          <a:noFill/>
        </p:spPr>
        <p:txBody>
          <a:bodyPr wrap="square" rtlCol="0">
            <a:spAutoFit/>
          </a:bodyPr>
          <a:lstStyle/>
          <a:p>
            <a:pPr algn="just"/>
            <a:r>
              <a:rPr lang="fr-FR" sz="2000" dirty="0" smtClean="0">
                <a:latin typeface="Comic Sans MS" pitchFamily="66" charset="0"/>
              </a:rPr>
              <a:t>II. Etude de la forme des parois de l’alvéole: </a:t>
            </a:r>
            <a:r>
              <a:rPr lang="fr-FR" sz="2000" b="1" u="sng" dirty="0" smtClean="0">
                <a:latin typeface="Comic Sans MS" pitchFamily="66" charset="0"/>
              </a:rPr>
              <a:t>Pourquoi une forme hexagonale</a:t>
            </a:r>
            <a:r>
              <a:rPr lang="fr-FR" sz="2000" dirty="0" smtClean="0">
                <a:latin typeface="Comic Sans MS" pitchFamily="66" charset="0"/>
              </a:rPr>
              <a:t>?</a:t>
            </a:r>
            <a:endParaRPr lang="fr-FR" sz="2000" dirty="0">
              <a:latin typeface="Comic Sans MS" pitchFamily="66" charset="0"/>
            </a:endParaRPr>
          </a:p>
        </p:txBody>
      </p:sp>
      <p:sp>
        <p:nvSpPr>
          <p:cNvPr id="2" name="AutoShape 2" descr="Résultat de recherche d'images pour &quot;aid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0" y="548680"/>
            <a:ext cx="8280920" cy="707886"/>
          </a:xfrm>
          <a:prstGeom prst="rect">
            <a:avLst/>
          </a:prstGeom>
          <a:noFill/>
        </p:spPr>
        <p:txBody>
          <a:bodyPr wrap="square" rtlCol="0">
            <a:spAutoFit/>
          </a:bodyPr>
          <a:lstStyle/>
          <a:p>
            <a:pPr algn="just"/>
            <a:r>
              <a:rPr lang="fr-FR" sz="2000" b="1" dirty="0" smtClean="0">
                <a:latin typeface="Comic Sans MS" pitchFamily="66" charset="0"/>
              </a:rPr>
              <a:t>Quels sont les différents polygones réguliers qui peuvent paver un plan.</a:t>
            </a:r>
            <a:endParaRPr lang="fr-FR" sz="2000" b="1" dirty="0">
              <a:latin typeface="Comic Sans MS" pitchFamily="66" charset="0"/>
            </a:endParaRPr>
          </a:p>
        </p:txBody>
      </p:sp>
      <p:pic>
        <p:nvPicPr>
          <p:cNvPr id="20482" name="Picture 2"/>
          <p:cNvPicPr>
            <a:picLocks noChangeAspect="1" noChangeArrowheads="1"/>
          </p:cNvPicPr>
          <p:nvPr/>
        </p:nvPicPr>
        <p:blipFill>
          <a:blip r:embed="rId2" cstate="print"/>
          <a:srcRect/>
          <a:stretch>
            <a:fillRect/>
          </a:stretch>
        </p:blipFill>
        <p:spPr bwMode="auto">
          <a:xfrm>
            <a:off x="5436096" y="2132856"/>
            <a:ext cx="3324225" cy="3667125"/>
          </a:xfrm>
          <a:prstGeom prst="rect">
            <a:avLst/>
          </a:prstGeom>
          <a:noFill/>
          <a:ln w="9525">
            <a:solidFill>
              <a:srgbClr val="FFC000"/>
            </a:solidFill>
            <a:miter lim="800000"/>
            <a:headEnd/>
            <a:tailEnd/>
          </a:ln>
        </p:spPr>
      </p:pic>
      <p:sp>
        <p:nvSpPr>
          <p:cNvPr id="14" name="ZoneTexte 13"/>
          <p:cNvSpPr txBox="1"/>
          <p:nvPr/>
        </p:nvSpPr>
        <p:spPr>
          <a:xfrm>
            <a:off x="0" y="1196752"/>
            <a:ext cx="8280920" cy="707886"/>
          </a:xfrm>
          <a:prstGeom prst="rect">
            <a:avLst/>
          </a:prstGeom>
          <a:noFill/>
        </p:spPr>
        <p:txBody>
          <a:bodyPr wrap="square" rtlCol="0">
            <a:spAutoFit/>
          </a:bodyPr>
          <a:lstStyle/>
          <a:p>
            <a:pPr algn="just"/>
            <a:r>
              <a:rPr lang="fr-FR" sz="2000" u="sng" dirty="0" smtClean="0">
                <a:latin typeface="Comic Sans MS" pitchFamily="66" charset="0"/>
              </a:rPr>
              <a:t>Q2. Déterminer la mesure de l’angle    en fonction de n (n correspond au nombre de côtés du polygones réguliers.</a:t>
            </a:r>
            <a:endParaRPr lang="fr-FR" sz="2000" dirty="0">
              <a:latin typeface="Comic Sans MS" pitchFamily="66" charset="0"/>
            </a:endParaRPr>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048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7200"/>
            <a:ext cx="85725" cy="161925"/>
          </a:xfrm>
          <a:prstGeom prst="rect">
            <a:avLst/>
          </a:prstGeom>
          <a:noFill/>
        </p:spPr>
      </p:pic>
      <p:sp>
        <p:nvSpPr>
          <p:cNvPr id="204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0485"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7200"/>
            <a:ext cx="85725" cy="161925"/>
          </a:xfrm>
          <a:prstGeom prst="rect">
            <a:avLst/>
          </a:prstGeom>
          <a:noFill/>
        </p:spPr>
      </p:pic>
      <p:sp>
        <p:nvSpPr>
          <p:cNvPr id="204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49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0489"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04048" y="980728"/>
            <a:ext cx="381219" cy="720080"/>
          </a:xfrm>
          <a:prstGeom prst="rect">
            <a:avLst/>
          </a:prstGeom>
          <a:noFill/>
        </p:spPr>
      </p:pic>
      <p:sp>
        <p:nvSpPr>
          <p:cNvPr id="23" name="ZoneTexte 22"/>
          <p:cNvSpPr txBox="1"/>
          <p:nvPr/>
        </p:nvSpPr>
        <p:spPr>
          <a:xfrm>
            <a:off x="-36512" y="1916832"/>
            <a:ext cx="4176464" cy="1323439"/>
          </a:xfrm>
          <a:prstGeom prst="rect">
            <a:avLst/>
          </a:prstGeom>
          <a:noFill/>
        </p:spPr>
        <p:txBody>
          <a:bodyPr wrap="square" rtlCol="0">
            <a:spAutoFit/>
          </a:bodyPr>
          <a:lstStyle/>
          <a:p>
            <a:pPr algn="just"/>
            <a:r>
              <a:rPr lang="fr-FR" sz="2000" u="sng" dirty="0" smtClean="0">
                <a:latin typeface="Comic Sans MS" pitchFamily="66" charset="0"/>
              </a:rPr>
              <a:t>Q3. On note </a:t>
            </a:r>
            <a:r>
              <a:rPr lang="fr-FR" sz="2000" u="sng" dirty="0" smtClean="0"/>
              <a:t>α </a:t>
            </a:r>
            <a:r>
              <a:rPr lang="fr-FR" sz="2000" u="sng" dirty="0" smtClean="0">
                <a:latin typeface="Comic Sans MS" pitchFamily="66" charset="0"/>
              </a:rPr>
              <a:t>, l’angle de deux côtés consécutifs, déterminer la mesure de l’angle </a:t>
            </a:r>
            <a:r>
              <a:rPr lang="fr-FR" sz="2000" u="sng" dirty="0" smtClean="0"/>
              <a:t>α</a:t>
            </a:r>
            <a:endParaRPr lang="fr-FR" sz="2000" u="sng" dirty="0" smtClean="0">
              <a:latin typeface="Comic Sans MS" pitchFamily="66" charset="0"/>
            </a:endParaRPr>
          </a:p>
          <a:p>
            <a:pPr algn="just"/>
            <a:r>
              <a:rPr lang="fr-FR" sz="2000" u="sng" dirty="0" smtClean="0">
                <a:latin typeface="Comic Sans MS" pitchFamily="66" charset="0"/>
              </a:rPr>
              <a:t> </a:t>
            </a:r>
            <a:endParaRPr lang="fr-FR" sz="2000" dirty="0">
              <a:latin typeface="Comic Sans MS" pitchFamily="66" charset="0"/>
            </a:endParaRPr>
          </a:p>
        </p:txBody>
      </p:sp>
      <p:sp>
        <p:nvSpPr>
          <p:cNvPr id="24" name="ZoneTexte 23"/>
          <p:cNvSpPr txBox="1"/>
          <p:nvPr/>
        </p:nvSpPr>
        <p:spPr>
          <a:xfrm>
            <a:off x="0" y="2924944"/>
            <a:ext cx="4176464" cy="1323439"/>
          </a:xfrm>
          <a:prstGeom prst="rect">
            <a:avLst/>
          </a:prstGeom>
          <a:noFill/>
        </p:spPr>
        <p:txBody>
          <a:bodyPr wrap="square" rtlCol="0">
            <a:spAutoFit/>
          </a:bodyPr>
          <a:lstStyle/>
          <a:p>
            <a:pPr algn="just"/>
            <a:r>
              <a:rPr lang="fr-FR" sz="2000" u="sng" dirty="0" smtClean="0">
                <a:latin typeface="Comic Sans MS" pitchFamily="66" charset="0"/>
              </a:rPr>
              <a:t>Q4. On note k, le nombre de polygones accoler à un même sommet , montrer que k=2n/(n-2)</a:t>
            </a:r>
          </a:p>
          <a:p>
            <a:pPr algn="just"/>
            <a:r>
              <a:rPr lang="fr-FR" sz="2000" u="sng" dirty="0" smtClean="0">
                <a:latin typeface="Comic Sans MS" pitchFamily="66" charset="0"/>
              </a:rPr>
              <a:t> </a:t>
            </a:r>
            <a:endParaRPr lang="fr-FR" sz="2000" dirty="0">
              <a:latin typeface="Comic Sans MS" pitchFamily="66" charset="0"/>
            </a:endParaRPr>
          </a:p>
        </p:txBody>
      </p:sp>
      <p:pic>
        <p:nvPicPr>
          <p:cNvPr id="20491" name="Picture 11"/>
          <p:cNvPicPr>
            <a:picLocks noChangeAspect="1" noChangeArrowheads="1"/>
          </p:cNvPicPr>
          <p:nvPr/>
        </p:nvPicPr>
        <p:blipFill>
          <a:blip r:embed="rId4" cstate="print"/>
          <a:srcRect/>
          <a:stretch>
            <a:fillRect/>
          </a:stretch>
        </p:blipFill>
        <p:spPr bwMode="auto">
          <a:xfrm>
            <a:off x="611560" y="4025551"/>
            <a:ext cx="2664768" cy="2715817"/>
          </a:xfrm>
          <a:prstGeom prst="rect">
            <a:avLst/>
          </a:prstGeom>
          <a:noFill/>
          <a:ln w="9525">
            <a:solidFill>
              <a:srgbClr val="FFC000"/>
            </a:solidFill>
            <a:miter lim="800000"/>
            <a:headEnd/>
            <a:tailEnd/>
          </a:ln>
        </p:spPr>
      </p:pic>
      <p:sp>
        <p:nvSpPr>
          <p:cNvPr id="19" name="Rectangle 18"/>
          <p:cNvSpPr/>
          <p:nvPr/>
        </p:nvSpPr>
        <p:spPr>
          <a:xfrm rot="19438357">
            <a:off x="3016954" y="5129535"/>
            <a:ext cx="3038011" cy="923330"/>
          </a:xfrm>
          <a:prstGeom prst="rect">
            <a:avLst/>
          </a:prstGeom>
          <a:noFill/>
        </p:spPr>
        <p:txBody>
          <a:bodyPr wrap="none" lIns="91440" tIns="45720" rIns="91440" bIns="45720">
            <a:spAutoFit/>
          </a:bodyPr>
          <a:lstStyle/>
          <a:p>
            <a:pPr algn="ctr"/>
            <a:r>
              <a:rPr lang="fr-FR"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Partie 2</a:t>
            </a:r>
            <a:endParaRPr lang="fr-FR"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Résultat de recherche d'images pour &quot;geogebr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6" name="AutoShape 4" descr="Résultat de recherche d'images pour &quot;geogebr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107504" y="116632"/>
            <a:ext cx="8136904" cy="338554"/>
          </a:xfrm>
          <a:prstGeom prst="rect">
            <a:avLst/>
          </a:prstGeom>
          <a:noFill/>
        </p:spPr>
        <p:txBody>
          <a:bodyPr wrap="square" rtlCol="0">
            <a:spAutoFit/>
          </a:bodyPr>
          <a:lstStyle/>
          <a:p>
            <a:pPr algn="just"/>
            <a:r>
              <a:rPr lang="fr-FR" sz="1600" dirty="0" smtClean="0">
                <a:latin typeface="Comic Sans MS" pitchFamily="66" charset="0"/>
              </a:rPr>
              <a:t>II. Etude de la forme des parois de l’alvéole: </a:t>
            </a:r>
            <a:r>
              <a:rPr lang="fr-FR" sz="1600" b="1" u="sng" dirty="0" smtClean="0">
                <a:latin typeface="Comic Sans MS" pitchFamily="66" charset="0"/>
              </a:rPr>
              <a:t>Pourquoi une forme hexagonale</a:t>
            </a:r>
            <a:r>
              <a:rPr lang="fr-FR" sz="1600" dirty="0" smtClean="0">
                <a:latin typeface="Comic Sans MS" pitchFamily="66" charset="0"/>
              </a:rPr>
              <a:t>?</a:t>
            </a:r>
            <a:endParaRPr lang="fr-FR" sz="1600" dirty="0">
              <a:latin typeface="Comic Sans MS" pitchFamily="66" charset="0"/>
            </a:endParaRPr>
          </a:p>
        </p:txBody>
      </p:sp>
      <p:sp>
        <p:nvSpPr>
          <p:cNvPr id="2" name="AutoShape 2" descr="Résultat de recherche d'images pour &quot;aid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0" y="548680"/>
            <a:ext cx="8280920" cy="707886"/>
          </a:xfrm>
          <a:prstGeom prst="rect">
            <a:avLst/>
          </a:prstGeom>
          <a:noFill/>
        </p:spPr>
        <p:txBody>
          <a:bodyPr wrap="square" rtlCol="0">
            <a:spAutoFit/>
          </a:bodyPr>
          <a:lstStyle/>
          <a:p>
            <a:pPr algn="just"/>
            <a:r>
              <a:rPr lang="fr-FR" sz="2000" b="1" dirty="0" smtClean="0">
                <a:latin typeface="Comic Sans MS" pitchFamily="66" charset="0"/>
              </a:rPr>
              <a:t>Quels sont les différents polygones réguliers qui peuvent paver un plan.</a:t>
            </a:r>
            <a:endParaRPr lang="fr-FR" sz="2000" b="1" dirty="0">
              <a:latin typeface="Comic Sans MS" pitchFamily="66" charset="0"/>
            </a:endParaRPr>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048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57200"/>
            <a:ext cx="85725" cy="161925"/>
          </a:xfrm>
          <a:prstGeom prst="rect">
            <a:avLst/>
          </a:prstGeom>
          <a:noFill/>
        </p:spPr>
      </p:pic>
      <p:sp>
        <p:nvSpPr>
          <p:cNvPr id="204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0485"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57200"/>
            <a:ext cx="85725" cy="161925"/>
          </a:xfrm>
          <a:prstGeom prst="rect">
            <a:avLst/>
          </a:prstGeom>
          <a:noFill/>
        </p:spPr>
      </p:pic>
      <p:sp>
        <p:nvSpPr>
          <p:cNvPr id="204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49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4" name="ZoneTexte 23"/>
          <p:cNvSpPr txBox="1"/>
          <p:nvPr/>
        </p:nvSpPr>
        <p:spPr>
          <a:xfrm>
            <a:off x="251520" y="1268760"/>
            <a:ext cx="5472608" cy="707886"/>
          </a:xfrm>
          <a:prstGeom prst="rect">
            <a:avLst/>
          </a:prstGeom>
          <a:noFill/>
        </p:spPr>
        <p:txBody>
          <a:bodyPr wrap="square" rtlCol="0">
            <a:spAutoFit/>
          </a:bodyPr>
          <a:lstStyle/>
          <a:p>
            <a:pPr algn="just"/>
            <a:r>
              <a:rPr lang="fr-FR" sz="2000" u="sng" dirty="0" smtClean="0">
                <a:latin typeface="Comic Sans MS" pitchFamily="66" charset="0"/>
              </a:rPr>
              <a:t>Q5. Compléter le tableau ci dessous</a:t>
            </a:r>
          </a:p>
          <a:p>
            <a:pPr algn="just"/>
            <a:r>
              <a:rPr lang="fr-FR" sz="2000" u="sng" dirty="0" smtClean="0">
                <a:latin typeface="Comic Sans MS" pitchFamily="66" charset="0"/>
              </a:rPr>
              <a:t> </a:t>
            </a:r>
            <a:endParaRPr lang="fr-FR" sz="2000" dirty="0">
              <a:latin typeface="Comic Sans MS" pitchFamily="66" charset="0"/>
            </a:endParaRPr>
          </a:p>
        </p:txBody>
      </p:sp>
      <p:graphicFrame>
        <p:nvGraphicFramePr>
          <p:cNvPr id="19" name="Tableau 18"/>
          <p:cNvGraphicFramePr>
            <a:graphicFrameLocks noGrp="1"/>
          </p:cNvGraphicFramePr>
          <p:nvPr/>
        </p:nvGraphicFramePr>
        <p:xfrm>
          <a:off x="323528" y="1700808"/>
          <a:ext cx="8568953" cy="3840480"/>
        </p:xfrm>
        <a:graphic>
          <a:graphicData uri="http://schemas.openxmlformats.org/drawingml/2006/table">
            <a:tbl>
              <a:tblPr firstRow="1" bandRow="1">
                <a:tableStyleId>{5C22544A-7EE6-4342-B048-85BDC9FD1C3A}</a:tableStyleId>
              </a:tblPr>
              <a:tblGrid>
                <a:gridCol w="1656184"/>
                <a:gridCol w="1368152"/>
                <a:gridCol w="1296144"/>
                <a:gridCol w="1152128"/>
                <a:gridCol w="1584176"/>
                <a:gridCol w="720080"/>
                <a:gridCol w="792089"/>
              </a:tblGrid>
              <a:tr h="370840">
                <a:tc>
                  <a:txBody>
                    <a:bodyPr/>
                    <a:lstStyle/>
                    <a:p>
                      <a:r>
                        <a:rPr lang="fr-FR" dirty="0" smtClean="0"/>
                        <a:t>n</a:t>
                      </a:r>
                    </a:p>
                    <a:p>
                      <a:r>
                        <a:rPr lang="fr-FR" dirty="0" smtClean="0"/>
                        <a:t>(nombre de côtés)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smtClean="0"/>
                        <a:t>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smtClean="0"/>
                        <a:t>4</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smtClean="0"/>
                        <a:t>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smtClean="0"/>
                        <a:t>6</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smtClean="0"/>
                        <a:t>7</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smtClean="0"/>
                        <a:t>8</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FR" dirty="0" smtClean="0"/>
                        <a:t>k</a:t>
                      </a:r>
                    </a:p>
                    <a:p>
                      <a:r>
                        <a:rPr lang="fr-FR" dirty="0" smtClean="0"/>
                        <a:t>(nombre de polygones accolés)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FR" dirty="0" smtClean="0"/>
                        <a:t>Figures</a:t>
                      </a:r>
                    </a:p>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ZoneTexte 19"/>
          <p:cNvSpPr txBox="1"/>
          <p:nvPr/>
        </p:nvSpPr>
        <p:spPr>
          <a:xfrm>
            <a:off x="251520" y="5661248"/>
            <a:ext cx="8640960" cy="1015663"/>
          </a:xfrm>
          <a:prstGeom prst="rect">
            <a:avLst/>
          </a:prstGeom>
          <a:noFill/>
        </p:spPr>
        <p:txBody>
          <a:bodyPr wrap="square" rtlCol="0">
            <a:spAutoFit/>
          </a:bodyPr>
          <a:lstStyle/>
          <a:p>
            <a:pPr algn="just"/>
            <a:r>
              <a:rPr lang="fr-FR" sz="2000" u="sng" dirty="0" smtClean="0">
                <a:latin typeface="Comic Sans MS" pitchFamily="66" charset="0"/>
              </a:rPr>
              <a:t>Q6. En déduire les seuls polygones réguliers permettant de paver le plan avec un seul motif.</a:t>
            </a:r>
          </a:p>
          <a:p>
            <a:pPr algn="just"/>
            <a:r>
              <a:rPr lang="fr-FR" sz="2000" u="sng" dirty="0" smtClean="0">
                <a:latin typeface="Comic Sans MS" pitchFamily="66" charset="0"/>
              </a:rPr>
              <a:t> </a:t>
            </a:r>
            <a:endParaRPr lang="fr-FR" sz="2000" dirty="0">
              <a:latin typeface="Comic Sans MS" pitchFamily="66" charset="0"/>
            </a:endParaRPr>
          </a:p>
        </p:txBody>
      </p:sp>
      <p:sp>
        <p:nvSpPr>
          <p:cNvPr id="16" name="Rectangle 15"/>
          <p:cNvSpPr/>
          <p:nvPr/>
        </p:nvSpPr>
        <p:spPr>
          <a:xfrm rot="19438357">
            <a:off x="3616903" y="3812822"/>
            <a:ext cx="3038011" cy="923330"/>
          </a:xfrm>
          <a:prstGeom prst="rect">
            <a:avLst/>
          </a:prstGeom>
          <a:noFill/>
        </p:spPr>
        <p:txBody>
          <a:bodyPr wrap="none" lIns="91440" tIns="45720" rIns="91440" bIns="45720">
            <a:spAutoFit/>
          </a:bodyPr>
          <a:lstStyle/>
          <a:p>
            <a:pPr algn="ctr"/>
            <a:r>
              <a:rPr lang="fr-FR"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Partie 2</a:t>
            </a:r>
            <a:endParaRPr lang="fr-FR"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Résultat de recherche d'images pour &quot;geogebr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6" name="AutoShape 4" descr="Résultat de recherche d'images pour &quot;geogebr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45440" y="3746511"/>
            <a:ext cx="8136904" cy="584775"/>
          </a:xfrm>
          <a:prstGeom prst="rect">
            <a:avLst/>
          </a:prstGeom>
          <a:noFill/>
        </p:spPr>
        <p:txBody>
          <a:bodyPr wrap="square" rtlCol="0">
            <a:spAutoFit/>
          </a:bodyPr>
          <a:lstStyle/>
          <a:p>
            <a:pPr algn="just"/>
            <a:r>
              <a:rPr lang="fr-FR" sz="3200" b="1" u="sng" dirty="0" smtClean="0">
                <a:latin typeface="Comic Sans MS" pitchFamily="66" charset="0"/>
              </a:rPr>
              <a:t>Pourquoi une forme hexagonale</a:t>
            </a:r>
            <a:r>
              <a:rPr lang="fr-FR" sz="3200" dirty="0" smtClean="0">
                <a:latin typeface="Comic Sans MS" pitchFamily="66" charset="0"/>
              </a:rPr>
              <a:t>?</a:t>
            </a:r>
            <a:endParaRPr lang="fr-FR" sz="3200" dirty="0">
              <a:latin typeface="Comic Sans MS" pitchFamily="66" charset="0"/>
            </a:endParaRPr>
          </a:p>
        </p:txBody>
      </p:sp>
      <p:sp>
        <p:nvSpPr>
          <p:cNvPr id="5" name="ZoneTexte 4"/>
          <p:cNvSpPr txBox="1"/>
          <p:nvPr/>
        </p:nvSpPr>
        <p:spPr>
          <a:xfrm>
            <a:off x="25551" y="747212"/>
            <a:ext cx="8352928" cy="2800767"/>
          </a:xfrm>
          <a:prstGeom prst="rect">
            <a:avLst/>
          </a:prstGeom>
          <a:noFill/>
        </p:spPr>
        <p:txBody>
          <a:bodyPr wrap="square" rtlCol="0">
            <a:spAutoFit/>
          </a:bodyPr>
          <a:lstStyle/>
          <a:p>
            <a:pPr algn="just" fontAlgn="base"/>
            <a:r>
              <a:rPr lang="fr-FR" sz="1600" dirty="0" smtClean="0">
                <a:latin typeface="Comic Sans MS" pitchFamily="66" charset="0"/>
              </a:rPr>
              <a:t>Les abeilles sécrètent de la cire, substance de fabrication des alvéoles en nid d'abeilles si connues. Du fait des efforts et du temps de production, elles sont « en grandes architectes » confrontées à plusieurs problèmes:</a:t>
            </a:r>
          </a:p>
          <a:p>
            <a:pPr algn="just" fontAlgn="base"/>
            <a:r>
              <a:rPr lang="fr-FR" sz="1600" dirty="0" smtClean="0">
                <a:latin typeface="Comic Sans MS" pitchFamily="66" charset="0"/>
              </a:rPr>
              <a:t>- Le pavage de la surface. En premier lieu, elle doivent utiliser au mieux leur espace en trouvant une forme qui leur permette la fabrication et la disposition des alvéoles sans perdre d'espace. Elles réalisent donc un pavage. Celui-ci doit être fait avec des figures de même forme: pas question en effet qu'une larve dispose d'une alvéole plus grande qu'une autre.</a:t>
            </a:r>
          </a:p>
          <a:p>
            <a:pPr algn="just" fontAlgn="base"/>
            <a:r>
              <a:rPr lang="fr-FR" sz="1600" dirty="0" smtClean="0">
                <a:latin typeface="Comic Sans MS" pitchFamily="66" charset="0"/>
              </a:rPr>
              <a:t>Pour un tel pavage, les trois polygones réguliers, triangle, carré et hexagone peuvent être utilisés.  Mais il aurait également pu être envisagé avec des rectangles, des losanges et autres figures non régulières. </a:t>
            </a:r>
          </a:p>
        </p:txBody>
      </p:sp>
      <p:sp>
        <p:nvSpPr>
          <p:cNvPr id="2" name="AutoShape 2" descr="Résultat de recherche d'images pour &quot;aid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251520" y="2708920"/>
            <a:ext cx="5670376" cy="307777"/>
          </a:xfrm>
          <a:prstGeom prst="rect">
            <a:avLst/>
          </a:prstGeom>
        </p:spPr>
        <p:txBody>
          <a:bodyPr wrap="square">
            <a:spAutoFit/>
          </a:bodyPr>
          <a:lstStyle/>
          <a:p>
            <a:r>
              <a:rPr lang="fr-FR" sz="1400" dirty="0" smtClean="0">
                <a:latin typeface="Comic Sans MS" pitchFamily="66" charset="0"/>
              </a:rPr>
              <a:t> </a:t>
            </a:r>
          </a:p>
        </p:txBody>
      </p:sp>
      <p:sp>
        <p:nvSpPr>
          <p:cNvPr id="11" name="Rectangle à coins arrondis 10"/>
          <p:cNvSpPr/>
          <p:nvPr/>
        </p:nvSpPr>
        <p:spPr>
          <a:xfrm>
            <a:off x="0" y="0"/>
            <a:ext cx="8572560" cy="548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lumMod val="95000"/>
                    <a:lumOff val="5000"/>
                  </a:schemeClr>
                </a:solidFill>
                <a:latin typeface="Comic Sans MS" pitchFamily="66" charset="0"/>
              </a:rPr>
              <a:t>Une Approche Expérimentale avec GEOGEBRA</a:t>
            </a:r>
            <a:endParaRPr lang="fr-FR" sz="2800" dirty="0">
              <a:solidFill>
                <a:schemeClr val="tx1">
                  <a:lumMod val="95000"/>
                  <a:lumOff val="5000"/>
                </a:schemeClr>
              </a:solidFill>
              <a:latin typeface="Comic Sans MS" pitchFamily="66" charset="0"/>
            </a:endParaRPr>
          </a:p>
        </p:txBody>
      </p:sp>
      <p:sp>
        <p:nvSpPr>
          <p:cNvPr id="12" name="Rectangle 11"/>
          <p:cNvSpPr/>
          <p:nvPr/>
        </p:nvSpPr>
        <p:spPr>
          <a:xfrm rot="19438357">
            <a:off x="5902903" y="5092221"/>
            <a:ext cx="3038011" cy="923330"/>
          </a:xfrm>
          <a:prstGeom prst="rect">
            <a:avLst/>
          </a:prstGeom>
          <a:noFill/>
        </p:spPr>
        <p:txBody>
          <a:bodyPr wrap="none" lIns="91440" tIns="45720" rIns="91440" bIns="45720">
            <a:spAutoFit/>
          </a:bodyPr>
          <a:lstStyle/>
          <a:p>
            <a:pPr algn="ctr"/>
            <a:r>
              <a:rPr lang="fr-FR"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Partie 2</a:t>
            </a:r>
            <a:endParaRPr lang="fr-FR"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3" name="Rectangle 2"/>
          <p:cNvSpPr/>
          <p:nvPr/>
        </p:nvSpPr>
        <p:spPr>
          <a:xfrm>
            <a:off x="250068" y="4495940"/>
            <a:ext cx="5099473" cy="584775"/>
          </a:xfrm>
          <a:prstGeom prst="rect">
            <a:avLst/>
          </a:prstGeom>
        </p:spPr>
        <p:txBody>
          <a:bodyPr wrap="none">
            <a:spAutoFit/>
          </a:bodyPr>
          <a:lstStyle/>
          <a:p>
            <a:r>
              <a:rPr lang="fr-FR" sz="3200" dirty="0" smtClean="0"/>
              <a:t>Émettre des hypothèses!!!</a:t>
            </a:r>
            <a:endParaRPr lang="fr-FR" sz="3200" dirty="0"/>
          </a:p>
        </p:txBody>
      </p:sp>
      <p:sp>
        <p:nvSpPr>
          <p:cNvPr id="14" name="Rectangle 13"/>
          <p:cNvSpPr/>
          <p:nvPr/>
        </p:nvSpPr>
        <p:spPr>
          <a:xfrm>
            <a:off x="457497" y="5302829"/>
            <a:ext cx="6372257" cy="584775"/>
          </a:xfrm>
          <a:prstGeom prst="rect">
            <a:avLst/>
          </a:prstGeom>
        </p:spPr>
        <p:txBody>
          <a:bodyPr wrap="none">
            <a:spAutoFit/>
          </a:bodyPr>
          <a:lstStyle/>
          <a:p>
            <a:r>
              <a:rPr lang="fr-FR" sz="3200" dirty="0" smtClean="0"/>
              <a:t>Conjecturer à l’aide de </a:t>
            </a:r>
            <a:r>
              <a:rPr lang="fr-FR" sz="3200" dirty="0" err="1" smtClean="0"/>
              <a:t>géogebra</a:t>
            </a:r>
            <a:r>
              <a:rPr lang="fr-FR" sz="3200"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p:nvPr/>
        </p:nvPicPr>
        <p:blipFill rotWithShape="1">
          <a:blip r:embed="rId3" cstate="print"/>
          <a:srcRect l="28242" t="22698" r="18750" b="12254"/>
          <a:stretch/>
        </p:blipFill>
        <p:spPr bwMode="auto">
          <a:xfrm>
            <a:off x="4116236" y="2986823"/>
            <a:ext cx="1508866" cy="1364187"/>
          </a:xfrm>
          <a:prstGeom prst="rect">
            <a:avLst/>
          </a:prstGeom>
          <a:noFill/>
          <a:ln w="9525">
            <a:noFill/>
            <a:miter lim="800000"/>
            <a:headEnd/>
            <a:tailEnd/>
          </a:ln>
        </p:spPr>
      </p:pic>
      <p:sp>
        <p:nvSpPr>
          <p:cNvPr id="11" name="Flèche vers le bas 10"/>
          <p:cNvSpPr/>
          <p:nvPr/>
        </p:nvSpPr>
        <p:spPr>
          <a:xfrm rot="18999122">
            <a:off x="3608502" y="5380735"/>
            <a:ext cx="57606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rot="16200000">
            <a:off x="3815916" y="4689140"/>
            <a:ext cx="57606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rot="14383100">
            <a:off x="3753278" y="4021760"/>
            <a:ext cx="57606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9" descr="Afficher l'image d'origine"/>
          <p:cNvPicPr>
            <a:picLocks noChangeAspect="1" noChangeArrowheads="1"/>
          </p:cNvPicPr>
          <p:nvPr/>
        </p:nvPicPr>
        <p:blipFill>
          <a:blip r:embed="rId4" cstate="print"/>
          <a:srcRect l="23790" r="21582"/>
          <a:stretch>
            <a:fillRect/>
          </a:stretch>
        </p:blipFill>
        <p:spPr bwMode="auto">
          <a:xfrm>
            <a:off x="1115616" y="3284984"/>
            <a:ext cx="2596240" cy="2376264"/>
          </a:xfrm>
          <a:prstGeom prst="rect">
            <a:avLst/>
          </a:prstGeom>
          <a:noFill/>
          <a:ln>
            <a:solidFill>
              <a:schemeClr val="accent1"/>
            </a:solidFill>
          </a:ln>
        </p:spPr>
      </p:pic>
      <p:sp>
        <p:nvSpPr>
          <p:cNvPr id="5" name="Rectangle à coins arrondis 4"/>
          <p:cNvSpPr/>
          <p:nvPr/>
        </p:nvSpPr>
        <p:spPr>
          <a:xfrm>
            <a:off x="179512" y="260648"/>
            <a:ext cx="8572560"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lumMod val="95000"/>
                    <a:lumOff val="5000"/>
                  </a:schemeClr>
                </a:solidFill>
                <a:latin typeface="Comic Sans MS" pitchFamily="66" charset="0"/>
              </a:rPr>
              <a:t>Expérimentation :Conception et </a:t>
            </a:r>
            <a:r>
              <a:rPr lang="fr-FR" sz="2800" dirty="0" smtClean="0">
                <a:latin typeface="Comic Sans MS" pitchFamily="66" charset="0"/>
              </a:rPr>
              <a:t> </a:t>
            </a:r>
            <a:r>
              <a:rPr lang="fr-FR" sz="2800" dirty="0" smtClean="0">
                <a:solidFill>
                  <a:schemeClr val="tx1"/>
                </a:solidFill>
                <a:latin typeface="Comic Sans MS" pitchFamily="66" charset="0"/>
              </a:rPr>
              <a:t>Réalisation des trois formes des parois de l’alvéole.</a:t>
            </a:r>
            <a:endParaRPr lang="fr-FR" sz="2800" dirty="0">
              <a:solidFill>
                <a:schemeClr val="tx1"/>
              </a:solidFill>
              <a:latin typeface="Comic Sans MS" pitchFamily="66" charset="0"/>
            </a:endParaRPr>
          </a:p>
        </p:txBody>
      </p:sp>
      <p:sp>
        <p:nvSpPr>
          <p:cNvPr id="8" name="Flèche courbée vers la droite 7"/>
          <p:cNvSpPr/>
          <p:nvPr/>
        </p:nvSpPr>
        <p:spPr>
          <a:xfrm rot="19097268">
            <a:off x="395843" y="2906259"/>
            <a:ext cx="1224136" cy="16561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3" name="Picture 7" descr="Résultat de recherche d'images pour &quot;solidworks&quot;"/>
          <p:cNvPicPr>
            <a:picLocks noChangeAspect="1" noChangeArrowheads="1"/>
          </p:cNvPicPr>
          <p:nvPr/>
        </p:nvPicPr>
        <p:blipFill>
          <a:blip r:embed="rId5" cstate="print"/>
          <a:srcRect t="20639" b="22242"/>
          <a:stretch>
            <a:fillRect/>
          </a:stretch>
        </p:blipFill>
        <p:spPr bwMode="auto">
          <a:xfrm>
            <a:off x="107504" y="1412776"/>
            <a:ext cx="3025588" cy="1728192"/>
          </a:xfrm>
          <a:prstGeom prst="rect">
            <a:avLst/>
          </a:prstGeom>
          <a:noFill/>
        </p:spPr>
      </p:pic>
      <p:pic>
        <p:nvPicPr>
          <p:cNvPr id="3074" name="Picture 2" descr="Résultat de recherche d'images pour &quot;abeille  construit alvéoles&quot;"/>
          <p:cNvPicPr>
            <a:picLocks noChangeAspect="1" noChangeArrowheads="1"/>
          </p:cNvPicPr>
          <p:nvPr/>
        </p:nvPicPr>
        <p:blipFill>
          <a:blip r:embed="rId6" cstate="print"/>
          <a:srcRect/>
          <a:stretch>
            <a:fillRect/>
          </a:stretch>
        </p:blipFill>
        <p:spPr bwMode="auto">
          <a:xfrm>
            <a:off x="5625102" y="1456198"/>
            <a:ext cx="3083270" cy="2007453"/>
          </a:xfrm>
          <a:prstGeom prst="rect">
            <a:avLst/>
          </a:prstGeom>
          <a:noFill/>
          <a:ln>
            <a:solidFill>
              <a:schemeClr val="accent1"/>
            </a:solidFill>
          </a:ln>
        </p:spPr>
      </p:pic>
      <p:sp>
        <p:nvSpPr>
          <p:cNvPr id="17" name="Rectangle à coins arrondis 16"/>
          <p:cNvSpPr/>
          <p:nvPr/>
        </p:nvSpPr>
        <p:spPr>
          <a:xfrm>
            <a:off x="6184936" y="4516753"/>
            <a:ext cx="2703908" cy="10872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smtClean="0">
                <a:solidFill>
                  <a:schemeClr val="tx1"/>
                </a:solidFill>
                <a:latin typeface="Comic Sans MS" pitchFamily="66" charset="0"/>
              </a:rPr>
              <a:t>Concevoir une démarche permettant de quantifier la cire utilisée.</a:t>
            </a:r>
          </a:p>
        </p:txBody>
      </p:sp>
      <p:sp>
        <p:nvSpPr>
          <p:cNvPr id="18" name="Rectangle 17"/>
          <p:cNvSpPr/>
          <p:nvPr/>
        </p:nvSpPr>
        <p:spPr>
          <a:xfrm rot="19438357">
            <a:off x="308488" y="5343599"/>
            <a:ext cx="3038011" cy="923330"/>
          </a:xfrm>
          <a:prstGeom prst="rect">
            <a:avLst/>
          </a:prstGeom>
          <a:noFill/>
        </p:spPr>
        <p:txBody>
          <a:bodyPr wrap="none" lIns="91440" tIns="45720" rIns="91440" bIns="45720">
            <a:spAutoFit/>
          </a:bodyPr>
          <a:lstStyle/>
          <a:p>
            <a:pPr algn="ctr"/>
            <a:r>
              <a:rPr lang="fr-FR"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Partie 3</a:t>
            </a:r>
            <a:endParaRPr lang="fr-FR"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19" name="Image 18"/>
          <p:cNvPicPr/>
          <p:nvPr/>
        </p:nvPicPr>
        <p:blipFill rotWithShape="1">
          <a:blip r:embed="rId7" cstate="print"/>
          <a:srcRect l="22501" t="18765" r="24374" b="16478"/>
          <a:stretch/>
        </p:blipFill>
        <p:spPr bwMode="auto">
          <a:xfrm>
            <a:off x="4271690" y="5586536"/>
            <a:ext cx="1353412" cy="1237277"/>
          </a:xfrm>
          <a:prstGeom prst="rect">
            <a:avLst/>
          </a:prstGeom>
          <a:noFill/>
          <a:ln w="9525">
            <a:noFill/>
            <a:miter lim="800000"/>
            <a:headEnd/>
            <a:tailEnd/>
          </a:ln>
        </p:spPr>
      </p:pic>
      <p:pic>
        <p:nvPicPr>
          <p:cNvPr id="20" name="Image 19"/>
          <p:cNvPicPr/>
          <p:nvPr/>
        </p:nvPicPr>
        <p:blipFill rotWithShape="1">
          <a:blip r:embed="rId8" cstate="print"/>
          <a:srcRect l="19309" t="12000" r="23105" b="18319"/>
          <a:stretch/>
        </p:blipFill>
        <p:spPr bwMode="auto">
          <a:xfrm>
            <a:off x="4694292" y="4293096"/>
            <a:ext cx="1305130" cy="1366850"/>
          </a:xfrm>
          <a:prstGeom prst="rect">
            <a:avLst/>
          </a:prstGeom>
          <a:noFill/>
          <a:ln w="9525">
            <a:noFill/>
            <a:miter lim="800000"/>
            <a:headEnd/>
            <a:tailEnd/>
          </a:ln>
        </p:spPr>
      </p:pic>
    </p:spTree>
    <p:extLst>
      <p:ext uri="{BB962C8B-B14F-4D97-AF65-F5344CB8AC3E}">
        <p14:creationId xmlns:p14="http://schemas.microsoft.com/office/powerpoint/2010/main" val="198491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8789</TotalTime>
  <Words>485</Words>
  <Application>Microsoft Macintosh PowerPoint</Application>
  <PresentationFormat>Présentation à l'écran (4:3)</PresentationFormat>
  <Paragraphs>69</Paragraphs>
  <Slides>10</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Calibri</vt:lpstr>
      <vt:lpstr>Century Schoolbook</vt:lpstr>
      <vt:lpstr>Comic Sans MS</vt:lpstr>
      <vt:lpstr>Wingdings</vt:lpstr>
      <vt:lpstr>Wingdings 2</vt:lpstr>
      <vt:lpstr>Oriel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Jam</dc:creator>
  <cp:lastModifiedBy>jamel el belkaoui</cp:lastModifiedBy>
  <cp:revision>66</cp:revision>
  <dcterms:created xsi:type="dcterms:W3CDTF">2016-10-25T17:17:01Z</dcterms:created>
  <dcterms:modified xsi:type="dcterms:W3CDTF">2022-06-14T20:34:47Z</dcterms:modified>
</cp:coreProperties>
</file>